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333" r:id="rId4"/>
    <p:sldId id="349" r:id="rId5"/>
    <p:sldId id="332" r:id="rId6"/>
    <p:sldId id="348" r:id="rId7"/>
    <p:sldId id="334" r:id="rId8"/>
    <p:sldId id="335" r:id="rId9"/>
    <p:sldId id="337" r:id="rId10"/>
    <p:sldId id="338" r:id="rId11"/>
    <p:sldId id="339" r:id="rId12"/>
    <p:sldId id="340" r:id="rId13"/>
    <p:sldId id="342" r:id="rId14"/>
    <p:sldId id="352" r:id="rId15"/>
    <p:sldId id="344" r:id="rId16"/>
    <p:sldId id="345" r:id="rId17"/>
    <p:sldId id="346" r:id="rId18"/>
    <p:sldId id="257" r:id="rId19"/>
    <p:sldId id="356" r:id="rId2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rtus" initials="i" lastIdx="1" clrIdx="0">
    <p:extLst>
      <p:ext uri="{19B8F6BF-5375-455C-9EA6-DF929625EA0E}">
        <p15:presenceInfo xmlns:p15="http://schemas.microsoft.com/office/powerpoint/2012/main" userId="iart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114" d="100"/>
          <a:sy n="114"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AC68C-C207-4C00-B07E-A3981A7E15E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9399364-9BC2-4B0E-898F-1619F1115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F30351A-2514-46C6-A3A4-74FC94E1F567}"/>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EC1A0C70-420B-478E-A109-C9357899DF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93813-EB9E-42F5-9832-F3A7230195E7}"/>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394924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0FFF3-D8F7-4480-ACD0-328A40FEBB8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33A897-96CE-4C3E-8B9E-BF268776B5C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214123-16CC-43EE-910A-371454EF7005}"/>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FA590F9B-A381-499B-A77D-C7A9056B79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1E37DC-D335-430A-848A-F0AD74322A8F}"/>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301924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6BF4B9D-384C-459C-8951-9C5D9E523A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3DF306-51EC-4910-B21E-C05F4FF21FC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6AFDC3-EAEB-4E5B-AA55-01553CC5CE5B}"/>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3D62EBA3-17CD-45AE-8114-8EB35421C6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DA3850-81E9-4A50-8934-155F07AD90C9}"/>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374643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38" y="239630"/>
            <a:ext cx="3839667" cy="2367686"/>
          </a:xfrm>
          <a:prstGeom prst="rect">
            <a:avLst/>
          </a:prstGeom>
        </p:spPr>
      </p:pic>
    </p:spTree>
    <p:extLst>
      <p:ext uri="{BB962C8B-B14F-4D97-AF65-F5344CB8AC3E}">
        <p14:creationId xmlns:p14="http://schemas.microsoft.com/office/powerpoint/2010/main" val="3460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12192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3340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150568"/>
            <a:ext cx="7535347" cy="4646585"/>
          </a:xfrm>
          <a:prstGeom prst="rect">
            <a:avLst/>
          </a:prstGeom>
        </p:spPr>
      </p:pic>
    </p:spTree>
    <p:extLst>
      <p:ext uri="{BB962C8B-B14F-4D97-AF65-F5344CB8AC3E}">
        <p14:creationId xmlns:p14="http://schemas.microsoft.com/office/powerpoint/2010/main" val="425692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38" y="239630"/>
            <a:ext cx="3839667" cy="2367686"/>
          </a:xfrm>
          <a:prstGeom prst="rect">
            <a:avLst/>
          </a:prstGeom>
        </p:spPr>
      </p:pic>
    </p:spTree>
    <p:extLst>
      <p:ext uri="{BB962C8B-B14F-4D97-AF65-F5344CB8AC3E}">
        <p14:creationId xmlns:p14="http://schemas.microsoft.com/office/powerpoint/2010/main" val="356975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53421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12192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627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07171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62E61-ABFD-4A5D-8171-2536998808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645744-EED7-408B-8CF1-A76EBD8C386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CC3187-1CDF-4A82-A6E8-C7B0EA825ADC}"/>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26F4378D-0DBF-4552-9D42-053B12F40B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054CFE-D277-4F23-AF8E-13690656B8FB}"/>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17779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71AA0-87C9-4AF1-8C06-D78E718760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925FD38-0DE3-48F2-B544-93BDDF7BF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A11EE64-33FD-46CB-89C1-5C990F3439BF}"/>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A13C750B-357C-45B5-B8CD-2250AD2517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56C373-31B1-41E0-B05B-AC91603D7C39}"/>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417160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AAB85-03B8-4A6E-8B13-018AFCA5E2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1839F7-B195-4CAE-8025-DD3A28DCEA9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0C24C67-38F0-4E23-912E-40EFFA0E483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E6B0766-ED72-4B5A-873D-C678F97D5AA5}"/>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5B92DA14-5D56-43FC-98BC-6F6BB63B86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39F62E-FD13-4785-90B6-2AE43C20BA06}"/>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109310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BC108-8417-4878-8CA0-303332A876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D3E7D1E-9148-4073-867A-C0C5CAF01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F81D93E-05BF-4EC4-BD9C-752E0ED42EA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3272EF-A521-4C2C-8A81-07C4F4FD0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001A005-6718-4532-9FA1-B1F55D4DA16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A5C0EE8-2828-4F79-8893-89D0D40BC48E}"/>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8" name="Espace réservé du pied de page 7">
            <a:extLst>
              <a:ext uri="{FF2B5EF4-FFF2-40B4-BE49-F238E27FC236}">
                <a16:creationId xmlns:a16="http://schemas.microsoft.com/office/drawing/2014/main" id="{A32D218E-5145-416C-A7C7-8975811AE4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4513F24-2A50-449F-9A1A-EA21E533C50A}"/>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213279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125DE-7CBF-4166-A6FE-E10ECA6F3E5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85E3C0-E1F5-48F9-AA39-B2AD18F16DDF}"/>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4" name="Espace réservé du pied de page 3">
            <a:extLst>
              <a:ext uri="{FF2B5EF4-FFF2-40B4-BE49-F238E27FC236}">
                <a16:creationId xmlns:a16="http://schemas.microsoft.com/office/drawing/2014/main" id="{8AC04B6B-24B6-483F-B76E-CFEBEBA17EA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0AC7BE6-973D-47FF-A551-DEBB65878CA6}"/>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17226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F96486-80E0-4067-9058-3E4F122E3797}"/>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3" name="Espace réservé du pied de page 2">
            <a:extLst>
              <a:ext uri="{FF2B5EF4-FFF2-40B4-BE49-F238E27FC236}">
                <a16:creationId xmlns:a16="http://schemas.microsoft.com/office/drawing/2014/main" id="{A56D7F2C-90C4-4169-AEB1-B1ACD321708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A4EFC57-7ED9-4883-8243-FE504BBDFD75}"/>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48535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3EDA2-8385-489F-A6DE-36B02CA990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88C1BB6-1B01-42D4-A48F-19BDCE785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D8220F8-C6CC-483B-BA2E-B414D7C1C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55CD811-7EC6-430F-ADBD-93A9379D539E}"/>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0F7724D2-4FF8-4EAE-AB7A-07BFD84619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AA09EE-25F3-47B8-9C86-52C964601DA5}"/>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277204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6063E-6482-40BA-A81B-68AF690199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63767A-9BCA-488E-8B90-712B8A455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FA02C2-2CC2-4400-A6FB-D1777C4E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FEB4E36-4AC4-40A9-BFAA-3766FD460010}"/>
              </a:ext>
            </a:extLst>
          </p:cNvPr>
          <p:cNvSpPr>
            <a:spLocks noGrp="1"/>
          </p:cNvSpPr>
          <p:nvPr>
            <p:ph type="dt" sz="half" idx="10"/>
          </p:nvPr>
        </p:nvSpPr>
        <p:spPr/>
        <p:txBody>
          <a:bodyPr/>
          <a:lstStyle/>
          <a:p>
            <a:fld id="{FB42FE1A-AAF7-4235-91E6-46BF88B736B8}"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2FEE598B-70E2-4BD3-A1DC-E811474C74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B22F83-C2E4-4BB6-850F-4016132446F3}"/>
              </a:ext>
            </a:extLst>
          </p:cNvPr>
          <p:cNvSpPr>
            <a:spLocks noGrp="1"/>
          </p:cNvSpPr>
          <p:nvPr>
            <p:ph type="sldNum" sz="quarter" idx="12"/>
          </p:nvPr>
        </p:nvSpPr>
        <p:spPr/>
        <p:txBody>
          <a:bodyPr/>
          <a:lstStyle/>
          <a:p>
            <a:fld id="{DFFD18E5-A51D-44E5-BB3C-A04F796F82BE}" type="slidenum">
              <a:rPr lang="fr-FR" smtClean="0"/>
              <a:t>‹N°›</a:t>
            </a:fld>
            <a:endParaRPr lang="fr-FR"/>
          </a:p>
        </p:txBody>
      </p:sp>
    </p:spTree>
    <p:extLst>
      <p:ext uri="{BB962C8B-B14F-4D97-AF65-F5344CB8AC3E}">
        <p14:creationId xmlns:p14="http://schemas.microsoft.com/office/powerpoint/2010/main" val="321521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CA9509-B74A-40B9-A7D4-D9BE28727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BDCF1E-3EFD-4628-BAE2-07DE66BD2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6B7F16-2AFA-4B0D-9A50-34088CDC7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FE1A-AAF7-4235-91E6-46BF88B736B8}"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99D49952-3757-4698-A1E9-C2C0537D9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781D1F8-3C86-4804-9A60-95A1FBACE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D18E5-A51D-44E5-BB3C-A04F796F82BE}" type="slidenum">
              <a:rPr lang="fr-FR" smtClean="0"/>
              <a:t>‹N°›</a:t>
            </a:fld>
            <a:endParaRPr lang="fr-FR"/>
          </a:p>
        </p:txBody>
      </p:sp>
    </p:spTree>
    <p:extLst>
      <p:ext uri="{BB962C8B-B14F-4D97-AF65-F5344CB8AC3E}">
        <p14:creationId xmlns:p14="http://schemas.microsoft.com/office/powerpoint/2010/main" val="152446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5361" y="144000"/>
            <a:ext cx="1343884" cy="828690"/>
          </a:xfrm>
          <a:prstGeom prst="rect">
            <a:avLst/>
          </a:prstGeom>
        </p:spPr>
      </p:pic>
    </p:spTree>
    <p:extLst>
      <p:ext uri="{BB962C8B-B14F-4D97-AF65-F5344CB8AC3E}">
        <p14:creationId xmlns:p14="http://schemas.microsoft.com/office/powerpoint/2010/main" val="25406718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43717-EF59-4914-BC07-5933259D97F8}"/>
              </a:ext>
            </a:extLst>
          </p:cNvPr>
          <p:cNvSpPr>
            <a:spLocks noGrp="1"/>
          </p:cNvSpPr>
          <p:nvPr>
            <p:ph type="ctrTitle"/>
          </p:nvPr>
        </p:nvSpPr>
        <p:spPr/>
        <p:txBody>
          <a:bodyPr>
            <a:normAutofit fontScale="90000"/>
          </a:bodyPr>
          <a:lstStyle/>
          <a:p>
            <a:r>
              <a:rPr lang="fr-FR" b="1" dirty="0"/>
              <a:t>Orientation</a:t>
            </a:r>
            <a:br>
              <a:rPr lang="fr-FR" dirty="0"/>
            </a:br>
            <a:r>
              <a:rPr lang="fr-FR" dirty="0"/>
              <a:t>Réunion d’</a:t>
            </a:r>
            <a:r>
              <a:rPr lang="fr-FR" dirty="0" err="1"/>
              <a:t>informaion</a:t>
            </a:r>
            <a:br>
              <a:rPr lang="fr-FR" dirty="0"/>
            </a:br>
            <a:r>
              <a:rPr lang="fr-FR" dirty="0"/>
              <a:t>Parents d’élèves de 3ème </a:t>
            </a:r>
          </a:p>
        </p:txBody>
      </p:sp>
      <p:sp>
        <p:nvSpPr>
          <p:cNvPr id="3" name="Sous-titre 2">
            <a:extLst>
              <a:ext uri="{FF2B5EF4-FFF2-40B4-BE49-F238E27FC236}">
                <a16:creationId xmlns:a16="http://schemas.microsoft.com/office/drawing/2014/main" id="{6B735C67-BDFB-4CC9-B2C3-08F610C34FD5}"/>
              </a:ext>
            </a:extLst>
          </p:cNvPr>
          <p:cNvSpPr>
            <a:spLocks noGrp="1"/>
          </p:cNvSpPr>
          <p:nvPr>
            <p:ph type="subTitle" idx="1"/>
          </p:nvPr>
        </p:nvSpPr>
        <p:spPr/>
        <p:txBody>
          <a:bodyPr>
            <a:normAutofit lnSpcReduction="10000"/>
          </a:bodyPr>
          <a:lstStyle/>
          <a:p>
            <a:endParaRPr lang="fr-FR" dirty="0"/>
          </a:p>
          <a:p>
            <a:r>
              <a:rPr lang="fr-FR" dirty="0"/>
              <a:t>Mardi 23 janvier 2024</a:t>
            </a:r>
          </a:p>
          <a:p>
            <a:r>
              <a:rPr lang="fr-FR" dirty="0"/>
              <a:t>Collège Fernand Léger - LIVAROT</a:t>
            </a:r>
          </a:p>
          <a:p>
            <a:r>
              <a:rPr lang="fr-FR" dirty="0"/>
              <a:t>17h15</a:t>
            </a:r>
          </a:p>
        </p:txBody>
      </p:sp>
      <p:pic>
        <p:nvPicPr>
          <p:cNvPr id="6" name="Image 5">
            <a:extLst>
              <a:ext uri="{FF2B5EF4-FFF2-40B4-BE49-F238E27FC236}">
                <a16:creationId xmlns:a16="http://schemas.microsoft.com/office/drawing/2014/main" id="{B37EC2CE-8A75-B259-F1CE-D73660AA7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8" y="611897"/>
            <a:ext cx="2855052" cy="1183829"/>
          </a:xfrm>
          <a:prstGeom prst="rect">
            <a:avLst/>
          </a:prstGeom>
        </p:spPr>
      </p:pic>
    </p:spTree>
    <p:extLst>
      <p:ext uri="{BB962C8B-B14F-4D97-AF65-F5344CB8AC3E}">
        <p14:creationId xmlns:p14="http://schemas.microsoft.com/office/powerpoint/2010/main" val="13770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a:t>
            </a:r>
            <a:r>
              <a:rPr lang="fr-FR" sz="2000" dirty="0"/>
              <a:t> </a:t>
            </a:r>
          </a:p>
          <a:p>
            <a:pPr marL="0" indent="0">
              <a:buNone/>
            </a:pPr>
            <a:endParaRPr lang="fr-FR" sz="2000" dirty="0"/>
          </a:p>
        </p:txBody>
      </p:sp>
      <p:sp>
        <p:nvSpPr>
          <p:cNvPr id="8" name="Rectangle 7"/>
          <p:cNvSpPr/>
          <p:nvPr/>
        </p:nvSpPr>
        <p:spPr>
          <a:xfrm>
            <a:off x="1874128" y="83254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une intention » ouvre une pop-up qui permet la sélection d’une voie d’orientation, les intentions doivent être validées pour être enregistrées.</a:t>
            </a:r>
          </a:p>
          <a:p>
            <a:endParaRPr lang="fr-FR" b="1" dirty="0">
              <a:solidFill>
                <a:schemeClr val="bg1"/>
              </a:solidFill>
            </a:endParaRPr>
          </a:p>
        </p:txBody>
      </p:sp>
      <p:pic>
        <p:nvPicPr>
          <p:cNvPr id="2" name="Image 1"/>
          <p:cNvPicPr>
            <a:picLocks noChangeAspect="1"/>
          </p:cNvPicPr>
          <p:nvPr/>
        </p:nvPicPr>
        <p:blipFill>
          <a:blip r:embed="rId2"/>
          <a:stretch>
            <a:fillRect/>
          </a:stretch>
        </p:blipFill>
        <p:spPr>
          <a:xfrm>
            <a:off x="1837516" y="2152837"/>
            <a:ext cx="8371390" cy="4140000"/>
          </a:xfrm>
          <a:prstGeom prst="rect">
            <a:avLst/>
          </a:prstGeom>
        </p:spPr>
      </p:pic>
    </p:spTree>
    <p:extLst>
      <p:ext uri="{BB962C8B-B14F-4D97-AF65-F5344CB8AC3E}">
        <p14:creationId xmlns:p14="http://schemas.microsoft.com/office/powerpoint/2010/main" val="334284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a:t>
            </a:r>
            <a:r>
              <a:rPr lang="fr-FR" sz="2000" dirty="0"/>
              <a:t> </a:t>
            </a:r>
          </a:p>
          <a:p>
            <a:pPr marL="0" indent="0">
              <a:buNone/>
            </a:pPr>
            <a:endParaRPr lang="fr-FR" sz="2000" dirty="0"/>
          </a:p>
        </p:txBody>
      </p:sp>
      <p:sp>
        <p:nvSpPr>
          <p:cNvPr id="10" name="Rectangle 9"/>
          <p:cNvSpPr/>
          <p:nvPr/>
        </p:nvSpPr>
        <p:spPr>
          <a:xfrm>
            <a:off x="1720628" y="624179"/>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5" name="Image 4"/>
          <p:cNvPicPr>
            <a:picLocks noChangeAspect="1"/>
          </p:cNvPicPr>
          <p:nvPr/>
        </p:nvPicPr>
        <p:blipFill>
          <a:blip r:embed="rId2"/>
          <a:stretch>
            <a:fillRect/>
          </a:stretch>
        </p:blipFill>
        <p:spPr>
          <a:xfrm>
            <a:off x="1720628" y="1844824"/>
            <a:ext cx="8772525" cy="4191000"/>
          </a:xfrm>
          <a:prstGeom prst="rect">
            <a:avLst/>
          </a:prstGeom>
        </p:spPr>
      </p:pic>
    </p:spTree>
    <p:extLst>
      <p:ext uri="{BB962C8B-B14F-4D97-AF65-F5344CB8AC3E}">
        <p14:creationId xmlns:p14="http://schemas.microsoft.com/office/powerpoint/2010/main" val="40610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2" name="Titre 2"/>
          <p:cNvSpPr>
            <a:spLocks noGrp="1"/>
          </p:cNvSpPr>
          <p:nvPr>
            <p:ph type="title"/>
          </p:nvPr>
        </p:nvSpPr>
        <p:spPr>
          <a:xfrm>
            <a:off x="1524001" y="1196752"/>
            <a:ext cx="9144000" cy="5181248"/>
          </a:xfrm>
          <a:solidFill>
            <a:srgbClr val="005696"/>
          </a:solidFill>
        </p:spPr>
        <p:txBody>
          <a:bodyPr/>
          <a:lstStyle/>
          <a:p>
            <a:pPr marL="0" indent="0">
              <a:buNone/>
            </a:pPr>
            <a:r>
              <a:rPr lang="fr-FR" i="1" dirty="0">
                <a:solidFill>
                  <a:schemeClr val="bg1"/>
                </a:solidFill>
              </a:rPr>
              <a:t> </a:t>
            </a:r>
            <a:r>
              <a:rPr lang="fr-FR" sz="3600" dirty="0">
                <a:solidFill>
                  <a:schemeClr val="bg1"/>
                </a:solidFill>
              </a:rPr>
              <a:t>3</a:t>
            </a:r>
            <a:r>
              <a:rPr lang="fr-FR" sz="4000" dirty="0">
                <a:solidFill>
                  <a:schemeClr val="bg1"/>
                </a:solidFill>
              </a:rPr>
              <a:t>.</a:t>
            </a:r>
            <a:r>
              <a:rPr lang="fr-FR" sz="3600" dirty="0">
                <a:solidFill>
                  <a:schemeClr val="bg1"/>
                </a:solidFill>
              </a:rPr>
              <a:t>Validation des intentions d’orientation</a:t>
            </a:r>
          </a:p>
        </p:txBody>
      </p:sp>
    </p:spTree>
    <p:extLst>
      <p:ext uri="{BB962C8B-B14F-4D97-AF65-F5344CB8AC3E}">
        <p14:creationId xmlns:p14="http://schemas.microsoft.com/office/powerpoint/2010/main" val="310134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intentions d’orientation</a:t>
            </a:r>
            <a:r>
              <a:rPr lang="fr-FR" sz="2000" dirty="0">
                <a:solidFill>
                  <a:srgbClr val="002060"/>
                </a:solidFill>
              </a:rPr>
              <a:t> </a:t>
            </a:r>
          </a:p>
          <a:p>
            <a:pPr marL="0" indent="0">
              <a:buNone/>
            </a:pPr>
            <a:endParaRPr lang="fr-FR" sz="2000" dirty="0"/>
          </a:p>
        </p:txBody>
      </p:sp>
      <p:sp>
        <p:nvSpPr>
          <p:cNvPr id="10" name="Rectangle 9"/>
          <p:cNvSpPr/>
          <p:nvPr/>
        </p:nvSpPr>
        <p:spPr>
          <a:xfrm>
            <a:off x="1847528" y="2852936"/>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intentions d’orientation doit être validé pour être enregistr</a:t>
            </a:r>
            <a:r>
              <a:rPr lang="fr-FR" b="1" dirty="0">
                <a:solidFill>
                  <a:srgbClr val="002060"/>
                </a:solidFill>
              </a:rPr>
              <a:t>é.</a:t>
            </a:r>
          </a:p>
        </p:txBody>
      </p:sp>
      <p:pic>
        <p:nvPicPr>
          <p:cNvPr id="2" name="Image 1"/>
          <p:cNvPicPr>
            <a:picLocks noChangeAspect="1"/>
          </p:cNvPicPr>
          <p:nvPr/>
        </p:nvPicPr>
        <p:blipFill>
          <a:blip r:embed="rId2"/>
          <a:stretch>
            <a:fillRect/>
          </a:stretch>
        </p:blipFill>
        <p:spPr>
          <a:xfrm>
            <a:off x="4093549" y="1050736"/>
            <a:ext cx="5839015" cy="5040000"/>
          </a:xfrm>
          <a:prstGeom prst="rect">
            <a:avLst/>
          </a:prstGeom>
        </p:spPr>
      </p:pic>
    </p:spTree>
    <p:extLst>
      <p:ext uri="{BB962C8B-B14F-4D97-AF65-F5344CB8AC3E}">
        <p14:creationId xmlns:p14="http://schemas.microsoft.com/office/powerpoint/2010/main" val="227692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011552" y="1015348"/>
            <a:ext cx="5711448" cy="5040000"/>
          </a:xfrm>
          <a:prstGeom prst="rect">
            <a:avLst/>
          </a:prstGeom>
        </p:spPr>
      </p:pic>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a:xfrm>
            <a:off x="7797264" y="6378000"/>
            <a:ext cx="1350000" cy="480000"/>
          </a:xfrm>
        </p:spPr>
        <p:txBody>
          <a:bodyPr/>
          <a:lstStyle/>
          <a:p>
            <a:fld id="{733122C9-A0B9-462F-8757-0847AD287B63}" type="slidenum">
              <a:rPr lang="fr-FR" smtClean="0"/>
              <a:pPr/>
              <a:t>14</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intentions d’orientation</a:t>
            </a:r>
            <a:r>
              <a:rPr lang="fr-FR" sz="2000" dirty="0">
                <a:solidFill>
                  <a:srgbClr val="002060"/>
                </a:solidFill>
              </a:rPr>
              <a:t> </a:t>
            </a:r>
          </a:p>
          <a:p>
            <a:pPr marL="0" indent="0">
              <a:buNone/>
            </a:pPr>
            <a:endParaRPr lang="fr-FR" sz="2000" dirty="0"/>
          </a:p>
        </p:txBody>
      </p:sp>
      <p:sp>
        <p:nvSpPr>
          <p:cNvPr id="9" name="Rectangle 8"/>
          <p:cNvSpPr/>
          <p:nvPr/>
        </p:nvSpPr>
        <p:spPr>
          <a:xfrm>
            <a:off x="1655398" y="1916832"/>
            <a:ext cx="2356154"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intentions d’orientation saisies est transmis à chaque représentant légal. </a:t>
            </a:r>
          </a:p>
          <a:p>
            <a:endParaRPr lang="fr-FR" sz="1600" b="1" dirty="0">
              <a:solidFill>
                <a:srgbClr val="002060"/>
              </a:solidFill>
            </a:endParaRPr>
          </a:p>
          <a:p>
            <a:r>
              <a:rPr lang="fr-FR" sz="1600" b="1" dirty="0">
                <a:solidFill>
                  <a:srgbClr val="002060"/>
                </a:solidFill>
              </a:rPr>
              <a:t>Les intentions peuvent être modifiées jusqu’à la fermeture du service. </a:t>
            </a:r>
          </a:p>
        </p:txBody>
      </p:sp>
    </p:spTree>
    <p:extLst>
      <p:ext uri="{BB962C8B-B14F-4D97-AF65-F5344CB8AC3E}">
        <p14:creationId xmlns:p14="http://schemas.microsoft.com/office/powerpoint/2010/main" val="382834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2" name="Titre 2"/>
          <p:cNvSpPr>
            <a:spLocks noGrp="1"/>
          </p:cNvSpPr>
          <p:nvPr>
            <p:ph type="title"/>
          </p:nvPr>
        </p:nvSpPr>
        <p:spPr>
          <a:xfrm>
            <a:off x="1524001" y="1196752"/>
            <a:ext cx="9144000" cy="5181248"/>
          </a:xfrm>
          <a:solidFill>
            <a:srgbClr val="005696"/>
          </a:solidFill>
        </p:spPr>
        <p:txBody>
          <a:bodyPr/>
          <a:lstStyle/>
          <a:p>
            <a:pPr marL="0" indent="0">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Consultation et accusé de réception   de l’avis provisoire du conseil de classe </a:t>
            </a:r>
          </a:p>
        </p:txBody>
      </p:sp>
    </p:spTree>
    <p:extLst>
      <p:ext uri="{BB962C8B-B14F-4D97-AF65-F5344CB8AC3E}">
        <p14:creationId xmlns:p14="http://schemas.microsoft.com/office/powerpoint/2010/main" val="168178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16</a:t>
            </a:fld>
            <a:endParaRPr lang="fr-FR" dirty="0"/>
          </a:p>
        </p:txBody>
      </p:sp>
      <p:sp>
        <p:nvSpPr>
          <p:cNvPr id="6" name="Titre 6"/>
          <p:cNvSpPr txBox="1">
            <a:spLocks/>
          </p:cNvSpPr>
          <p:nvPr/>
        </p:nvSpPr>
        <p:spPr bwMode="gray">
          <a:xfrm>
            <a:off x="3058450" y="260648"/>
            <a:ext cx="7142006" cy="50226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Consultation et accusé de réception de l’avis provisoire du conseil de classe </a:t>
            </a:r>
          </a:p>
          <a:p>
            <a:pPr marL="0" indent="0">
              <a:buNone/>
            </a:pPr>
            <a:endParaRPr lang="fr-FR" sz="2000" dirty="0"/>
          </a:p>
        </p:txBody>
      </p:sp>
      <p:sp>
        <p:nvSpPr>
          <p:cNvPr id="9" name="Rectangle 8"/>
          <p:cNvSpPr/>
          <p:nvPr/>
        </p:nvSpPr>
        <p:spPr>
          <a:xfrm>
            <a:off x="2219702" y="1105695"/>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L’accusé de réception des avis du conseil de classe pourra être effectué indifféremment par l’un ou l’autre des représentants légaux</a:t>
            </a:r>
            <a:r>
              <a:rPr lang="fr-FR" sz="1600" dirty="0">
                <a:solidFill>
                  <a:srgbClr val="002060"/>
                </a:solidFill>
              </a:rPr>
              <a:t>.</a:t>
            </a:r>
          </a:p>
        </p:txBody>
      </p:sp>
      <p:pic>
        <p:nvPicPr>
          <p:cNvPr id="2" name="Image 1"/>
          <p:cNvPicPr>
            <a:picLocks noChangeAspect="1"/>
          </p:cNvPicPr>
          <p:nvPr/>
        </p:nvPicPr>
        <p:blipFill>
          <a:blip r:embed="rId2"/>
          <a:stretch>
            <a:fillRect/>
          </a:stretch>
        </p:blipFill>
        <p:spPr>
          <a:xfrm>
            <a:off x="1775521" y="2204864"/>
            <a:ext cx="8702137" cy="36720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29263-EEF6-41DE-8B7F-682683261C84}"/>
              </a:ext>
            </a:extLst>
          </p:cNvPr>
          <p:cNvSpPr>
            <a:spLocks noGrp="1"/>
          </p:cNvSpPr>
          <p:nvPr>
            <p:ph type="title"/>
          </p:nvPr>
        </p:nvSpPr>
        <p:spPr/>
        <p:txBody>
          <a:bodyPr/>
          <a:lstStyle/>
          <a:p>
            <a:r>
              <a:rPr lang="fr-FR" dirty="0"/>
              <a:t>Les étapes d’orientation en 3</a:t>
            </a:r>
            <a:r>
              <a:rPr lang="fr-FR" baseline="30000" dirty="0"/>
              <a:t>ème</a:t>
            </a:r>
            <a:endParaRPr lang="fr-FR" dirty="0"/>
          </a:p>
        </p:txBody>
      </p:sp>
      <p:sp>
        <p:nvSpPr>
          <p:cNvPr id="3" name="Espace réservé du contenu 2">
            <a:extLst>
              <a:ext uri="{FF2B5EF4-FFF2-40B4-BE49-F238E27FC236}">
                <a16:creationId xmlns:a16="http://schemas.microsoft.com/office/drawing/2014/main" id="{27EB01A1-BB2F-4C37-A31A-BA3EE53ACDE7}"/>
              </a:ext>
            </a:extLst>
          </p:cNvPr>
          <p:cNvSpPr>
            <a:spLocks noGrp="1"/>
          </p:cNvSpPr>
          <p:nvPr>
            <p:ph idx="1"/>
          </p:nvPr>
        </p:nvSpPr>
        <p:spPr>
          <a:xfrm>
            <a:off x="838200" y="1468073"/>
            <a:ext cx="10515600" cy="5024802"/>
          </a:xfrm>
        </p:spPr>
        <p:txBody>
          <a:bodyPr>
            <a:normAutofit lnSpcReduction="10000"/>
          </a:bodyPr>
          <a:lstStyle/>
          <a:p>
            <a:pPr fontAlgn="base">
              <a:spcAft>
                <a:spcPct val="0"/>
              </a:spcAft>
              <a:buFont typeface="Arial" panose="020B0604020202020204" pitchFamily="34" charset="0"/>
              <a:buChar char="■"/>
            </a:pPr>
            <a:r>
              <a:rPr lang="fr-FR" altLang="fr-FR" sz="2200" b="1" dirty="0">
                <a:solidFill>
                  <a:schemeClr val="accent1"/>
                </a:solidFill>
              </a:rPr>
              <a:t>Jusqu’au 22/03</a:t>
            </a:r>
            <a:r>
              <a:rPr lang="fr-FR" altLang="fr-FR" sz="2200" dirty="0">
                <a:solidFill>
                  <a:schemeClr val="accent1"/>
                </a:solidFill>
              </a:rPr>
              <a:t>, les élèves et leur famille formulent leurs vœux provisoires en ligne via les téléservices  (jusqu’à 3 intentions d’orientation par ordre </a:t>
            </a:r>
            <a:r>
              <a:rPr lang="fr-FR" altLang="fr-FR" sz="2200">
                <a:solidFill>
                  <a:schemeClr val="accent1"/>
                </a:solidFill>
              </a:rPr>
              <a:t>de préférence) :</a:t>
            </a:r>
            <a:endParaRPr lang="fr-FR" altLang="fr-FR" sz="2200" dirty="0">
              <a:solidFill>
                <a:schemeClr val="accent1"/>
              </a:solidFill>
            </a:endParaRPr>
          </a:p>
          <a:p>
            <a:pPr lvl="1" fontAlgn="base">
              <a:spcAft>
                <a:spcPct val="0"/>
              </a:spcAft>
            </a:pPr>
            <a:r>
              <a:rPr lang="fr-FR" altLang="fr-FR" sz="2200" dirty="0">
                <a:solidFill>
                  <a:schemeClr val="accent1"/>
                </a:solidFill>
              </a:rPr>
              <a:t>Seconde générale et technologique ;</a:t>
            </a:r>
          </a:p>
          <a:p>
            <a:pPr lvl="1" fontAlgn="base">
              <a:spcAft>
                <a:spcPct val="0"/>
              </a:spcAft>
            </a:pPr>
            <a:r>
              <a:rPr lang="fr-FR" altLang="fr-FR" sz="2200" dirty="0">
                <a:solidFill>
                  <a:schemeClr val="accent1"/>
                </a:solidFill>
              </a:rPr>
              <a:t>Seconde professionnelle (sous statut scolaire ou en apprentissage) ;</a:t>
            </a:r>
          </a:p>
          <a:p>
            <a:pPr lvl="1" fontAlgn="base">
              <a:spcAft>
                <a:spcPct val="0"/>
              </a:spcAft>
            </a:pPr>
            <a:r>
              <a:rPr lang="fr-FR" altLang="fr-FR" sz="2200" dirty="0">
                <a:solidFill>
                  <a:schemeClr val="accent1"/>
                </a:solidFill>
              </a:rPr>
              <a:t>1</a:t>
            </a:r>
            <a:r>
              <a:rPr lang="fr-FR" altLang="fr-FR" sz="2200" baseline="30000" dirty="0">
                <a:solidFill>
                  <a:schemeClr val="accent1"/>
                </a:solidFill>
              </a:rPr>
              <a:t>ère</a:t>
            </a:r>
            <a:r>
              <a:rPr lang="fr-FR" altLang="fr-FR" sz="2200" dirty="0">
                <a:solidFill>
                  <a:schemeClr val="accent1"/>
                </a:solidFill>
              </a:rPr>
              <a:t> année de CAP (sous statut scolaire ou en apprentissage).</a:t>
            </a:r>
          </a:p>
          <a:p>
            <a:pPr fontAlgn="base">
              <a:spcAft>
                <a:spcPct val="0"/>
              </a:spcAft>
              <a:buFont typeface="Arial" panose="020B0604020202020204" pitchFamily="34" charset="0"/>
              <a:buChar char="■"/>
            </a:pPr>
            <a:r>
              <a:rPr lang="fr-FR" altLang="fr-FR" sz="2200" b="1" dirty="0">
                <a:solidFill>
                  <a:schemeClr val="accent2"/>
                </a:solidFill>
              </a:rPr>
              <a:t>Au conseil de classe du 2</a:t>
            </a:r>
            <a:r>
              <a:rPr lang="fr-FR" altLang="fr-FR" sz="2200" b="1" baseline="30000" dirty="0">
                <a:solidFill>
                  <a:schemeClr val="accent2"/>
                </a:solidFill>
              </a:rPr>
              <a:t>e</a:t>
            </a:r>
            <a:r>
              <a:rPr lang="fr-FR" altLang="fr-FR" sz="2200" b="1" dirty="0">
                <a:solidFill>
                  <a:schemeClr val="accent2"/>
                </a:solidFill>
              </a:rPr>
              <a:t> trimestre (02/04/2024)</a:t>
            </a:r>
            <a:r>
              <a:rPr lang="fr-FR" altLang="fr-FR" sz="2200" dirty="0">
                <a:solidFill>
                  <a:schemeClr val="accent2"/>
                </a:solidFill>
              </a:rPr>
              <a:t>, un avis provisoire d’orientation est donné ; il est transmis en ligne. La famille se connecte pour le consulter.</a:t>
            </a:r>
          </a:p>
          <a:p>
            <a:pPr fontAlgn="base">
              <a:spcAft>
                <a:spcPct val="0"/>
              </a:spcAft>
              <a:buFont typeface="Arial" panose="020B0604020202020204" pitchFamily="34" charset="0"/>
              <a:buChar char="■"/>
            </a:pPr>
            <a:r>
              <a:rPr lang="fr-FR" altLang="fr-FR" sz="2200" b="1" dirty="0">
                <a:solidFill>
                  <a:schemeClr val="accent1"/>
                </a:solidFill>
              </a:rPr>
              <a:t>Du 02/05 au 28/05</a:t>
            </a:r>
            <a:r>
              <a:rPr lang="fr-FR" altLang="fr-FR" sz="2200" dirty="0">
                <a:solidFill>
                  <a:schemeClr val="accent1"/>
                </a:solidFill>
              </a:rPr>
              <a:t>, les élèves et leur famille inscrivent leurs vœux définitifs en ligne.</a:t>
            </a:r>
          </a:p>
          <a:p>
            <a:pPr fontAlgn="base">
              <a:spcAft>
                <a:spcPct val="0"/>
              </a:spcAft>
              <a:buFont typeface="Arial" panose="020B0604020202020204" pitchFamily="34" charset="0"/>
              <a:buChar char="■"/>
            </a:pPr>
            <a:r>
              <a:rPr lang="fr-FR" altLang="fr-FR" sz="2200" b="1" dirty="0">
                <a:solidFill>
                  <a:schemeClr val="accent2"/>
                </a:solidFill>
              </a:rPr>
              <a:t>Au conseil de classe du 3</a:t>
            </a:r>
            <a:r>
              <a:rPr lang="fr-FR" altLang="fr-FR" sz="2200" b="1" baseline="30000" dirty="0">
                <a:solidFill>
                  <a:schemeClr val="accent2"/>
                </a:solidFill>
              </a:rPr>
              <a:t>e</a:t>
            </a:r>
            <a:r>
              <a:rPr lang="fr-FR" altLang="fr-FR" sz="2200" b="1" dirty="0">
                <a:solidFill>
                  <a:schemeClr val="accent2"/>
                </a:solidFill>
              </a:rPr>
              <a:t> trimestre (29 mai)</a:t>
            </a:r>
            <a:r>
              <a:rPr lang="fr-FR" altLang="fr-FR" sz="2200" dirty="0">
                <a:solidFill>
                  <a:schemeClr val="accent2"/>
                </a:solidFill>
              </a:rPr>
              <a:t>, une proposition d’orientation est faite par l’équipe pédagogique :</a:t>
            </a:r>
          </a:p>
          <a:p>
            <a:pPr lvl="1" fontAlgn="base">
              <a:spcAft>
                <a:spcPct val="0"/>
              </a:spcAft>
            </a:pPr>
            <a:r>
              <a:rPr lang="fr-FR" altLang="fr-FR" sz="2200" dirty="0">
                <a:solidFill>
                  <a:schemeClr val="accent2"/>
                </a:solidFill>
              </a:rPr>
              <a:t>Elle est validée si elle correspond  au vœu de l’élève ;</a:t>
            </a:r>
          </a:p>
          <a:p>
            <a:pPr lvl="1" fontAlgn="base">
              <a:spcAft>
                <a:spcPct val="0"/>
              </a:spcAft>
            </a:pPr>
            <a:r>
              <a:rPr lang="fr-FR" altLang="fr-FR" sz="2200" dirty="0">
                <a:solidFill>
                  <a:schemeClr val="accent2"/>
                </a:solidFill>
              </a:rPr>
              <a:t>Un entretien est organisé entre la famille et le chef d’établissement si elle diffère du vœu de l’élève.</a:t>
            </a:r>
          </a:p>
          <a:p>
            <a:pPr fontAlgn="base">
              <a:spcAft>
                <a:spcPct val="0"/>
              </a:spcAft>
              <a:buFont typeface="Arial" panose="020B0604020202020204" pitchFamily="34" charset="0"/>
              <a:buChar char="■"/>
            </a:pPr>
            <a:r>
              <a:rPr lang="fr-FR" altLang="fr-FR" sz="2200" b="1" dirty="0">
                <a:solidFill>
                  <a:schemeClr val="accent1"/>
                </a:solidFill>
              </a:rPr>
              <a:t>De fin juin à début juillet</a:t>
            </a:r>
            <a:r>
              <a:rPr lang="fr-FR" altLang="fr-FR" sz="2200" dirty="0">
                <a:solidFill>
                  <a:schemeClr val="accent1"/>
                </a:solidFill>
              </a:rPr>
              <a:t>, les élèves reçoivent leur notification d’affectation et s’inscrivent dans leur futur établissement.</a:t>
            </a:r>
          </a:p>
          <a:p>
            <a:pPr marL="0" indent="0">
              <a:buNone/>
            </a:pPr>
            <a:endParaRPr lang="fr-FR" dirty="0"/>
          </a:p>
        </p:txBody>
      </p:sp>
    </p:spTree>
    <p:extLst>
      <p:ext uri="{BB962C8B-B14F-4D97-AF65-F5344CB8AC3E}">
        <p14:creationId xmlns:p14="http://schemas.microsoft.com/office/powerpoint/2010/main" val="204444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5F0F681-A9CE-7AF2-303D-5004758E5679}"/>
              </a:ext>
            </a:extLst>
          </p:cNvPr>
          <p:cNvPicPr>
            <a:picLocks noChangeAspect="1"/>
          </p:cNvPicPr>
          <p:nvPr/>
        </p:nvPicPr>
        <p:blipFill>
          <a:blip r:embed="rId2"/>
          <a:stretch>
            <a:fillRect/>
          </a:stretch>
        </p:blipFill>
        <p:spPr>
          <a:xfrm>
            <a:off x="2072081" y="361726"/>
            <a:ext cx="7567363" cy="5957762"/>
          </a:xfrm>
          <a:prstGeom prst="rect">
            <a:avLst/>
          </a:prstGeom>
        </p:spPr>
      </p:pic>
    </p:spTree>
    <p:extLst>
      <p:ext uri="{BB962C8B-B14F-4D97-AF65-F5344CB8AC3E}">
        <p14:creationId xmlns:p14="http://schemas.microsoft.com/office/powerpoint/2010/main" val="153783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884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3</a:t>
            </a:r>
            <a:r>
              <a:rPr lang="fr-FR" sz="2800" b="1" baseline="30000" dirty="0">
                <a:solidFill>
                  <a:srgbClr val="005696"/>
                </a:solidFill>
              </a:rPr>
              <a:t>e</a:t>
            </a:r>
            <a:endParaRPr lang="fr-FR" sz="2800" b="1" dirty="0">
              <a:solidFill>
                <a:srgbClr val="005696"/>
              </a:solidFill>
            </a:endParaRP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302131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2" name="ZoneTexte 1"/>
          <p:cNvSpPr txBox="1"/>
          <p:nvPr/>
        </p:nvSpPr>
        <p:spPr>
          <a:xfrm>
            <a:off x="1539988" y="980728"/>
            <a:ext cx="9144000" cy="55092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buAutoNum type="arabicPeriod"/>
            </a:pPr>
            <a:r>
              <a:rPr lang="fr-FR" sz="3200" b="1" dirty="0">
                <a:solidFill>
                  <a:schemeClr val="bg1"/>
                </a:solidFill>
              </a:rPr>
              <a:t> Connexion au service en ligne Orientation</a:t>
            </a:r>
          </a:p>
          <a:p>
            <a:endParaRPr lang="fr-FR" sz="3200" b="1" dirty="0">
              <a:solidFill>
                <a:schemeClr val="bg1"/>
              </a:solidFill>
            </a:endParaRPr>
          </a:p>
          <a:p>
            <a:r>
              <a:rPr lang="fr-FR" sz="2400" b="1" dirty="0">
                <a:solidFill>
                  <a:schemeClr val="bg1"/>
                </a:solidFill>
              </a:rPr>
              <a:t>Compatible avec tous types de supports, tablettes,    smartphones, ordinateurs</a:t>
            </a:r>
          </a:p>
          <a:p>
            <a:endParaRPr lang="fr-FR" sz="2400" b="1" dirty="0">
              <a:solidFill>
                <a:schemeClr val="bg1"/>
              </a:solidFill>
            </a:endParaRPr>
          </a:p>
          <a:p>
            <a:r>
              <a:rPr lang="fr-FR" sz="2400" b="1" dirty="0">
                <a:solidFill>
                  <a:schemeClr val="bg1"/>
                </a:solidFill>
              </a:rPr>
              <a:t>Accès avec l’adresse unique teleservices.education.gouv.fr</a:t>
            </a: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Tree>
    <p:extLst>
      <p:ext uri="{BB962C8B-B14F-4D97-AF65-F5344CB8AC3E}">
        <p14:creationId xmlns:p14="http://schemas.microsoft.com/office/powerpoint/2010/main" val="150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2855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1966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0" indent="0" defTabSz="1219170">
              <a:buNone/>
            </a:pPr>
            <a:endParaRPr lang="fr-FR" b="1" dirty="0">
              <a:solidFill>
                <a:srgbClr val="000000"/>
              </a:solidFill>
            </a:endParaRPr>
          </a:p>
          <a:p>
            <a:pPr marL="0" indent="0" algn="just" defTabSz="1219170">
              <a:buNone/>
            </a:pPr>
            <a:r>
              <a:rPr lang="fr-FR" sz="1600" dirty="0">
                <a:solidFill>
                  <a:srgbClr val="002060"/>
                </a:solidFill>
              </a:rPr>
              <a:t>Le compte d’un représentant légal permet de saisir les intentions d’orientation et d’accuser réception de l’avis donné par le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permet uniquement de consulter les saisies effectuées par le représentant légal.</a:t>
            </a:r>
          </a:p>
          <a:p>
            <a:pPr marL="0" indent="0" defTabSz="1219170">
              <a:buNone/>
            </a:pPr>
            <a:endParaRPr lang="fr-FR" sz="2400" dirty="0">
              <a:solidFill>
                <a:srgbClr val="000000"/>
              </a:solidFill>
            </a:endParaRPr>
          </a:p>
        </p:txBody>
      </p:sp>
      <p:pic>
        <p:nvPicPr>
          <p:cNvPr id="7" name="Image 6"/>
          <p:cNvPicPr>
            <a:picLocks noChangeAspect="1"/>
          </p:cNvPicPr>
          <p:nvPr/>
        </p:nvPicPr>
        <p:blipFill>
          <a:blip r:embed="rId2"/>
          <a:stretch>
            <a:fillRect/>
          </a:stretch>
        </p:blipFill>
        <p:spPr>
          <a:xfrm>
            <a:off x="1802411" y="2568193"/>
            <a:ext cx="8696325" cy="344805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Titre 8"/>
          <p:cNvSpPr>
            <a:spLocks noGrp="1"/>
          </p:cNvSpPr>
          <p:nvPr>
            <p:ph type="title"/>
          </p:nvPr>
        </p:nvSpPr>
        <p:spPr>
          <a:xfrm>
            <a:off x="2099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0" indent="0" defTabSz="1219170">
              <a:buNone/>
            </a:pPr>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dirty="0">
                <a:solidFill>
                  <a:schemeClr val="bg1"/>
                </a:solidFill>
              </a:rPr>
              <a:t>.</a:t>
            </a:r>
          </a:p>
          <a:p>
            <a:pPr marL="0" indent="0" defTabSz="1219170">
              <a:buNone/>
            </a:pPr>
            <a:endParaRPr lang="fr-FR" sz="2400" dirty="0">
              <a:solidFill>
                <a:srgbClr val="000000"/>
              </a:solidFill>
            </a:endParaRPr>
          </a:p>
        </p:txBody>
      </p:sp>
      <p:pic>
        <p:nvPicPr>
          <p:cNvPr id="8" name="Image 7"/>
          <p:cNvPicPr>
            <a:picLocks noChangeAspect="1"/>
          </p:cNvPicPr>
          <p:nvPr/>
        </p:nvPicPr>
        <p:blipFill>
          <a:blip r:embed="rId2"/>
          <a:stretch>
            <a:fillRect/>
          </a:stretch>
        </p:blipFill>
        <p:spPr>
          <a:xfrm>
            <a:off x="2567609" y="1844824"/>
            <a:ext cx="6802477" cy="4248000"/>
          </a:xfrm>
          <a:prstGeom prst="rect">
            <a:avLst/>
          </a:prstGeom>
        </p:spPr>
      </p:pic>
    </p:spTree>
    <p:extLst>
      <p:ext uri="{BB962C8B-B14F-4D97-AF65-F5344CB8AC3E}">
        <p14:creationId xmlns:p14="http://schemas.microsoft.com/office/powerpoint/2010/main" val="174174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2072285" y="1087401"/>
            <a:ext cx="4889865"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pic>
        <p:nvPicPr>
          <p:cNvPr id="3" name="Image 2"/>
          <p:cNvPicPr>
            <a:picLocks noChangeAspect="1"/>
          </p:cNvPicPr>
          <p:nvPr/>
        </p:nvPicPr>
        <p:blipFill>
          <a:blip r:embed="rId2"/>
          <a:stretch>
            <a:fillRect/>
          </a:stretch>
        </p:blipFill>
        <p:spPr>
          <a:xfrm>
            <a:off x="1784882" y="1700808"/>
            <a:ext cx="8158346" cy="4464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Rectangle 6"/>
          <p:cNvSpPr/>
          <p:nvPr/>
        </p:nvSpPr>
        <p:spPr>
          <a:xfrm>
            <a:off x="2063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8" name="Image 7"/>
          <p:cNvPicPr>
            <a:picLocks noChangeAspect="1"/>
          </p:cNvPicPr>
          <p:nvPr/>
        </p:nvPicPr>
        <p:blipFill>
          <a:blip r:embed="rId2"/>
          <a:stretch>
            <a:fillRect/>
          </a:stretch>
        </p:blipFill>
        <p:spPr>
          <a:xfrm>
            <a:off x="2279576" y="1959353"/>
            <a:ext cx="7822224" cy="4320000"/>
          </a:xfrm>
          <a:prstGeom prst="rect">
            <a:avLst/>
          </a:prstGeom>
        </p:spPr>
      </p:pic>
    </p:spTree>
    <p:extLst>
      <p:ext uri="{BB962C8B-B14F-4D97-AF65-F5344CB8AC3E}">
        <p14:creationId xmlns:p14="http://schemas.microsoft.com/office/powerpoint/2010/main" val="62140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12" name="Titre 2"/>
          <p:cNvSpPr>
            <a:spLocks noGrp="1"/>
          </p:cNvSpPr>
          <p:nvPr>
            <p:ph type="title"/>
          </p:nvPr>
        </p:nvSpPr>
        <p:spPr>
          <a:xfrm>
            <a:off x="1524001" y="1196752"/>
            <a:ext cx="9144000" cy="5181248"/>
          </a:xfrm>
          <a:solidFill>
            <a:srgbClr val="005696"/>
          </a:solidFill>
        </p:spPr>
        <p:txBody>
          <a:bodyPr/>
          <a:lstStyle/>
          <a:p>
            <a:pPr marL="0" indent="0">
              <a:buNone/>
            </a:pPr>
            <a:r>
              <a:rPr lang="fr-FR" i="1" dirty="0">
                <a:solidFill>
                  <a:schemeClr val="bg1"/>
                </a:solidFill>
              </a:rPr>
              <a:t> </a:t>
            </a:r>
            <a:r>
              <a:rPr lang="fr-FR" sz="3600" dirty="0">
                <a:solidFill>
                  <a:schemeClr val="bg1"/>
                </a:solidFill>
              </a:rPr>
              <a:t>2. Saisie des intentions d’orientation</a:t>
            </a:r>
          </a:p>
        </p:txBody>
      </p:sp>
    </p:spTree>
    <p:extLst>
      <p:ext uri="{BB962C8B-B14F-4D97-AF65-F5344CB8AC3E}">
        <p14:creationId xmlns:p14="http://schemas.microsoft.com/office/powerpoint/2010/main" val="407666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96297" y="1105348"/>
            <a:ext cx="7642374" cy="4860000"/>
          </a:xfrm>
          <a:prstGeom prst="rect">
            <a:avLst/>
          </a:prstGeom>
        </p:spPr>
      </p:pic>
      <p:sp>
        <p:nvSpPr>
          <p:cNvPr id="4" name="Espace réservé de la date 3"/>
          <p:cNvSpPr>
            <a:spLocks noGrp="1"/>
          </p:cNvSpPr>
          <p:nvPr>
            <p:ph type="dt" sz="half" idx="10"/>
          </p:nvPr>
        </p:nvSpPr>
        <p:spPr/>
        <p:txBody>
          <a:bodyPr/>
          <a:lstStyle/>
          <a:p>
            <a:pPr algn="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3058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 </a:t>
            </a:r>
          </a:p>
          <a:p>
            <a:pPr marL="0" indent="0">
              <a:buNone/>
            </a:pPr>
            <a:endParaRPr lang="fr-FR" sz="2000" dirty="0"/>
          </a:p>
        </p:txBody>
      </p:sp>
      <p:sp>
        <p:nvSpPr>
          <p:cNvPr id="8" name="Rectangle 7"/>
          <p:cNvSpPr/>
          <p:nvPr/>
        </p:nvSpPr>
        <p:spPr>
          <a:xfrm>
            <a:off x="1690298" y="3717032"/>
            <a:ext cx="27363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Tree>
    <p:extLst>
      <p:ext uri="{BB962C8B-B14F-4D97-AF65-F5344CB8AC3E}">
        <p14:creationId xmlns:p14="http://schemas.microsoft.com/office/powerpoint/2010/main" val="28232484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docProps/app.xml><?xml version="1.0" encoding="utf-8"?>
<Properties xmlns="http://schemas.openxmlformats.org/officeDocument/2006/extended-properties" xmlns:vt="http://schemas.openxmlformats.org/officeDocument/2006/docPropsVTypes">
  <TotalTime>698</TotalTime>
  <Words>584</Words>
  <Application>Microsoft Office PowerPoint</Application>
  <PresentationFormat>Grand écran</PresentationFormat>
  <Paragraphs>95</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18</vt:i4>
      </vt:variant>
    </vt:vector>
  </HeadingPairs>
  <TitlesOfParts>
    <vt:vector size="23" baseType="lpstr">
      <vt:lpstr>Arial</vt:lpstr>
      <vt:lpstr>Calibri</vt:lpstr>
      <vt:lpstr>Calibri Light</vt:lpstr>
      <vt:lpstr>Thème Office</vt:lpstr>
      <vt:lpstr>MINISTÈRIEL</vt:lpstr>
      <vt:lpstr>Orientation Réunion d’informaion Parents d’élèves de 3ème </vt:lpstr>
      <vt:lpstr>Présentation PowerPoint</vt:lpstr>
      <vt:lpstr>Présentation PowerPoint</vt:lpstr>
      <vt:lpstr> Le compte d’un représentant légal permet de saisir les intentions d’orientation et d’accuser réception de l’avis donné par le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 2. Saisie des intentions d’orientation</vt:lpstr>
      <vt:lpstr>Présentation PowerPoint</vt:lpstr>
      <vt:lpstr>Présentation PowerPoint</vt:lpstr>
      <vt:lpstr>Présentation PowerPoint</vt:lpstr>
      <vt:lpstr> 3.Validation des intentions d’orientation</vt:lpstr>
      <vt:lpstr>Présentation PowerPoint</vt:lpstr>
      <vt:lpstr>Présentation PowerPoint</vt:lpstr>
      <vt:lpstr> 4. Consultation et accusé de réception   de l’avis provisoire du conseil de classe </vt:lpstr>
      <vt:lpstr>Présentation PowerPoint</vt:lpstr>
      <vt:lpstr>Les étapes d’orientation en 3ème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Réunion d’informaion Parents d’élèves de 3ème</dc:title>
  <dc:creator>iartus</dc:creator>
  <cp:lastModifiedBy>isabelle artus</cp:lastModifiedBy>
  <cp:revision>19</cp:revision>
  <cp:lastPrinted>2024-01-08T09:58:54Z</cp:lastPrinted>
  <dcterms:created xsi:type="dcterms:W3CDTF">2022-01-27T10:31:17Z</dcterms:created>
  <dcterms:modified xsi:type="dcterms:W3CDTF">2024-01-08T09:59:05Z</dcterms:modified>
</cp:coreProperties>
</file>